
<file path=[Content_Types].xml><?xml version="1.0" encoding="utf-8"?>
<Types xmlns="http://schemas.openxmlformats.org/package/2006/content-types">
  <Default Extension="rels" ContentType="application/vnd.openxmlformats-package.relationships+xml"/>
  <Default Extension="docx" ContentType="application/vnd.openxmlformats-officedocument.wordprocessingml.document"/>
  <Default Extension="doc" ContentType="application/msword"/>
  <Default Extension="xml" ContentType="application/xml"/>
  <Default Extension="jpeg" ContentType="image/jpeg"/>
  <Default Extension="xlsx" ContentType="application/vnd.openxmlformats-officedocument.spreadsheetml.sheet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256" r:id="rId2"/>
    <p:sldId id="299" r:id="rId3"/>
    <p:sldId id="306" r:id="rId4"/>
    <p:sldId id="300" r:id="rId5"/>
    <p:sldId id="309" r:id="rId6"/>
    <p:sldId id="303" r:id="rId7"/>
    <p:sldId id="305" r:id="rId8"/>
    <p:sldId id="311" r:id="rId9"/>
    <p:sldId id="313" r:id="rId10"/>
    <p:sldId id="315" r:id="rId11"/>
    <p:sldId id="317" r:id="rId12"/>
    <p:sldId id="319" r:id="rId13"/>
    <p:sldId id="321" r:id="rId14"/>
    <p:sldId id="323" r:id="rId15"/>
    <p:sldId id="324" r:id="rId16"/>
    <p:sldId id="329" r:id="rId17"/>
    <p:sldId id="298" r:id="rId18"/>
    <p:sldId id="328" r:id="rId19"/>
    <p:sldId id="325" r:id="rId20"/>
    <p:sldId id="293" r:id="rId21"/>
    <p:sldId id="284" r:id="rId22"/>
    <p:sldId id="326" r:id="rId23"/>
    <p:sldId id="294" r:id="rId24"/>
    <p:sldId id="296" r:id="rId25"/>
    <p:sldId id="332" r:id="rId26"/>
    <p:sldId id="334" r:id="rId27"/>
    <p:sldId id="333" r:id="rId28"/>
    <p:sldId id="335" r:id="rId29"/>
    <p:sldId id="336" r:id="rId30"/>
    <p:sldId id="337" r:id="rId31"/>
    <p:sldId id="330" r:id="rId32"/>
    <p:sldId id="338" r:id="rId33"/>
    <p:sldId id="295" r:id="rId34"/>
    <p:sldId id="272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E00"/>
    <a:srgbClr val="DC0000"/>
    <a:srgbClr val="0A0B3A"/>
    <a:srgbClr val="947F00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61" d="100"/>
          <a:sy n="161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57972440945"/>
          <c:y val="0.049960875984252"/>
          <c:w val="0.804149278215224"/>
          <c:h val="0.6517089328950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 DIRECTO</c:v>
                </c:pt>
              </c:strCache>
            </c:strRef>
          </c:tx>
          <c:invertIfNegative val="0"/>
          <c:cat>
            <c:strRef>
              <c:f>Hoja1!$A$2:$A$16</c:f>
              <c:strCache>
                <c:ptCount val="14"/>
                <c:pt idx="0">
                  <c:v>LHI</c:v>
                </c:pt>
                <c:pt idx="1">
                  <c:v>PER</c:v>
                </c:pt>
                <c:pt idx="2">
                  <c:v>TEL</c:v>
                </c:pt>
                <c:pt idx="3">
                  <c:v>LTDS</c:v>
                </c:pt>
                <c:pt idx="4">
                  <c:v>LPCE</c:v>
                </c:pt>
                <c:pt idx="5">
                  <c:v>LINI NIN</c:v>
                </c:pt>
                <c:pt idx="6">
                  <c:v>MVZ</c:v>
                </c:pt>
                <c:pt idx="7">
                  <c:v>NUTA</c:v>
                </c:pt>
                <c:pt idx="8">
                  <c:v>CEN</c:v>
                </c:pt>
                <c:pt idx="9">
                  <c:v>PSC</c:v>
                </c:pt>
                <c:pt idx="10">
                  <c:v>AGN</c:v>
                </c:pt>
                <c:pt idx="11">
                  <c:v>DER</c:v>
                </c:pt>
                <c:pt idx="12">
                  <c:v>ENFA</c:v>
                </c:pt>
                <c:pt idx="13">
                  <c:v>MCP</c:v>
                </c:pt>
              </c:strCache>
            </c:strRef>
          </c:cat>
          <c:val>
            <c:numRef>
              <c:f>Hoja1!$B$2:$B$16</c:f>
              <c:numCache>
                <c:formatCode>0%</c:formatCode>
                <c:ptCount val="15"/>
                <c:pt idx="0">
                  <c:v>1.0</c:v>
                </c:pt>
                <c:pt idx="1">
                  <c:v>0.960000000000001</c:v>
                </c:pt>
                <c:pt idx="2">
                  <c:v>0.840000000000001</c:v>
                </c:pt>
                <c:pt idx="3">
                  <c:v>0.79</c:v>
                </c:pt>
                <c:pt idx="4">
                  <c:v>0.750000000000001</c:v>
                </c:pt>
                <c:pt idx="5">
                  <c:v>0.59</c:v>
                </c:pt>
                <c:pt idx="6">
                  <c:v>0.58</c:v>
                </c:pt>
                <c:pt idx="7">
                  <c:v>0.57</c:v>
                </c:pt>
                <c:pt idx="8">
                  <c:v>0.57</c:v>
                </c:pt>
                <c:pt idx="9">
                  <c:v>0.53</c:v>
                </c:pt>
                <c:pt idx="10">
                  <c:v>0.5</c:v>
                </c:pt>
                <c:pt idx="11">
                  <c:v>0.4</c:v>
                </c:pt>
                <c:pt idx="12">
                  <c:v>0.26</c:v>
                </c:pt>
                <c:pt idx="13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POR CUPO DISPONIBLE </c:v>
                </c:pt>
              </c:strCache>
            </c:strRef>
          </c:tx>
          <c:invertIfNegative val="0"/>
          <c:cat>
            <c:strRef>
              <c:f>Hoja1!$A$2:$A$16</c:f>
              <c:strCache>
                <c:ptCount val="14"/>
                <c:pt idx="0">
                  <c:v>LHI</c:v>
                </c:pt>
                <c:pt idx="1">
                  <c:v>PER</c:v>
                </c:pt>
                <c:pt idx="2">
                  <c:v>TEL</c:v>
                </c:pt>
                <c:pt idx="3">
                  <c:v>LTDS</c:v>
                </c:pt>
                <c:pt idx="4">
                  <c:v>LPCE</c:v>
                </c:pt>
                <c:pt idx="5">
                  <c:v>LINI NIN</c:v>
                </c:pt>
                <c:pt idx="6">
                  <c:v>MVZ</c:v>
                </c:pt>
                <c:pt idx="7">
                  <c:v>NUTA</c:v>
                </c:pt>
                <c:pt idx="8">
                  <c:v>CEN</c:v>
                </c:pt>
                <c:pt idx="9">
                  <c:v>PSC</c:v>
                </c:pt>
                <c:pt idx="10">
                  <c:v>AGN</c:v>
                </c:pt>
                <c:pt idx="11">
                  <c:v>DER</c:v>
                </c:pt>
                <c:pt idx="12">
                  <c:v>ENFA</c:v>
                </c:pt>
                <c:pt idx="13">
                  <c:v>MCP</c:v>
                </c:pt>
              </c:strCache>
            </c:strRef>
          </c:cat>
          <c:val>
            <c:numRef>
              <c:f>Hoja1!$C$2:$C$16</c:f>
              <c:numCache>
                <c:formatCode>0.00%</c:formatCode>
                <c:ptCount val="15"/>
                <c:pt idx="0">
                  <c:v>0.57</c:v>
                </c:pt>
                <c:pt idx="1">
                  <c:v>0.38</c:v>
                </c:pt>
                <c:pt idx="2">
                  <c:v>0.14</c:v>
                </c:pt>
                <c:pt idx="3">
                  <c:v>0.02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1769368"/>
        <c:axId val="511771832"/>
      </c:barChart>
      <c:catAx>
        <c:axId val="511769368"/>
        <c:scaling>
          <c:orientation val="minMax"/>
        </c:scaling>
        <c:delete val="0"/>
        <c:axPos val="b"/>
        <c:majorTickMark val="out"/>
        <c:minorTickMark val="none"/>
        <c:tickLblPos val="nextTo"/>
        <c:crossAx val="511771832"/>
        <c:crosses val="autoZero"/>
        <c:auto val="1"/>
        <c:lblAlgn val="ctr"/>
        <c:lblOffset val="100"/>
        <c:noMultiLvlLbl val="0"/>
      </c:catAx>
      <c:valAx>
        <c:axId val="511771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11769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8049115388354"/>
          <c:y val="0.0424293083434074"/>
          <c:w val="0.904975575969671"/>
          <c:h val="0.666064556844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RETENCION</c:v>
                </c:pt>
              </c:strCache>
            </c:strRef>
          </c:tx>
          <c:invertIfNegative val="0"/>
          <c:cat>
            <c:strRef>
              <c:f>Hoja1!$A$2:$A$15</c:f>
              <c:strCache>
                <c:ptCount val="14"/>
                <c:pt idx="0">
                  <c:v>PER</c:v>
                </c:pt>
                <c:pt idx="1">
                  <c:v>TEL</c:v>
                </c:pt>
                <c:pt idx="2">
                  <c:v>LHI</c:v>
                </c:pt>
                <c:pt idx="3">
                  <c:v>LPCE</c:v>
                </c:pt>
                <c:pt idx="4">
                  <c:v>LTDS</c:v>
                </c:pt>
                <c:pt idx="5">
                  <c:v>AGN</c:v>
                </c:pt>
                <c:pt idx="6">
                  <c:v>PSC</c:v>
                </c:pt>
                <c:pt idx="7">
                  <c:v>MVZ</c:v>
                </c:pt>
                <c:pt idx="8">
                  <c:v>LINI  NIN</c:v>
                </c:pt>
                <c:pt idx="9">
                  <c:v>NUTA</c:v>
                </c:pt>
                <c:pt idx="10">
                  <c:v>MCP</c:v>
                </c:pt>
                <c:pt idx="11">
                  <c:v>DER</c:v>
                </c:pt>
                <c:pt idx="12">
                  <c:v>CEN</c:v>
                </c:pt>
                <c:pt idx="13">
                  <c:v>ENFA</c:v>
                </c:pt>
              </c:strCache>
            </c:strRef>
          </c:cat>
          <c:val>
            <c:numRef>
              <c:f>Hoja1!$B$2:$B$15</c:f>
              <c:numCache>
                <c:formatCode>0%</c:formatCode>
                <c:ptCount val="14"/>
                <c:pt idx="0">
                  <c:v>0.620000000000001</c:v>
                </c:pt>
                <c:pt idx="1">
                  <c:v>0.630000000000001</c:v>
                </c:pt>
                <c:pt idx="2">
                  <c:v>0.670000000000002</c:v>
                </c:pt>
                <c:pt idx="3">
                  <c:v>0.750000000000001</c:v>
                </c:pt>
                <c:pt idx="4">
                  <c:v>0.760000000000001</c:v>
                </c:pt>
                <c:pt idx="5">
                  <c:v>0.760000000000001</c:v>
                </c:pt>
                <c:pt idx="6">
                  <c:v>0.79</c:v>
                </c:pt>
                <c:pt idx="7">
                  <c:v>0.8</c:v>
                </c:pt>
                <c:pt idx="8">
                  <c:v>0.8</c:v>
                </c:pt>
                <c:pt idx="9">
                  <c:v>0.830000000000001</c:v>
                </c:pt>
                <c:pt idx="10">
                  <c:v>0.89</c:v>
                </c:pt>
                <c:pt idx="11">
                  <c:v>0.92</c:v>
                </c:pt>
                <c:pt idx="12">
                  <c:v>0.92</c:v>
                </c:pt>
                <c:pt idx="13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DESERCION</c:v>
                </c:pt>
              </c:strCache>
            </c:strRef>
          </c:tx>
          <c:invertIfNegative val="0"/>
          <c:cat>
            <c:strRef>
              <c:f>Hoja1!$A$2:$A$15</c:f>
              <c:strCache>
                <c:ptCount val="14"/>
                <c:pt idx="0">
                  <c:v>PER</c:v>
                </c:pt>
                <c:pt idx="1">
                  <c:v>TEL</c:v>
                </c:pt>
                <c:pt idx="2">
                  <c:v>LHI</c:v>
                </c:pt>
                <c:pt idx="3">
                  <c:v>LPCE</c:v>
                </c:pt>
                <c:pt idx="4">
                  <c:v>LTDS</c:v>
                </c:pt>
                <c:pt idx="5">
                  <c:v>AGN</c:v>
                </c:pt>
                <c:pt idx="6">
                  <c:v>PSC</c:v>
                </c:pt>
                <c:pt idx="7">
                  <c:v>MVZ</c:v>
                </c:pt>
                <c:pt idx="8">
                  <c:v>LINI  NIN</c:v>
                </c:pt>
                <c:pt idx="9">
                  <c:v>NUTA</c:v>
                </c:pt>
                <c:pt idx="10">
                  <c:v>MCP</c:v>
                </c:pt>
                <c:pt idx="11">
                  <c:v>DER</c:v>
                </c:pt>
                <c:pt idx="12">
                  <c:v>CEN</c:v>
                </c:pt>
                <c:pt idx="13">
                  <c:v>ENFA</c:v>
                </c:pt>
              </c:strCache>
            </c:strRef>
          </c:cat>
          <c:val>
            <c:numRef>
              <c:f>Hoja1!$C$2:$C$15</c:f>
              <c:numCache>
                <c:formatCode>0%</c:formatCode>
                <c:ptCount val="14"/>
                <c:pt idx="0">
                  <c:v>0.380000000000001</c:v>
                </c:pt>
                <c:pt idx="1">
                  <c:v>0.37</c:v>
                </c:pt>
                <c:pt idx="2">
                  <c:v>0.330000000000001</c:v>
                </c:pt>
                <c:pt idx="3">
                  <c:v>0.25</c:v>
                </c:pt>
                <c:pt idx="4">
                  <c:v>0.24</c:v>
                </c:pt>
                <c:pt idx="5">
                  <c:v>0.24</c:v>
                </c:pt>
                <c:pt idx="6">
                  <c:v>0.21</c:v>
                </c:pt>
                <c:pt idx="7">
                  <c:v>0.2</c:v>
                </c:pt>
                <c:pt idx="8">
                  <c:v>0.2</c:v>
                </c:pt>
                <c:pt idx="9">
                  <c:v>0.17</c:v>
                </c:pt>
                <c:pt idx="10">
                  <c:v>0.11</c:v>
                </c:pt>
                <c:pt idx="11">
                  <c:v>0.08</c:v>
                </c:pt>
                <c:pt idx="12">
                  <c:v>0.08</c:v>
                </c:pt>
                <c:pt idx="13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852344"/>
        <c:axId val="492855320"/>
      </c:barChart>
      <c:catAx>
        <c:axId val="492852344"/>
        <c:scaling>
          <c:orientation val="minMax"/>
        </c:scaling>
        <c:delete val="0"/>
        <c:axPos val="b"/>
        <c:majorTickMark val="out"/>
        <c:minorTickMark val="none"/>
        <c:tickLblPos val="nextTo"/>
        <c:crossAx val="492855320"/>
        <c:crosses val="autoZero"/>
        <c:auto val="1"/>
        <c:lblAlgn val="ctr"/>
        <c:lblOffset val="100"/>
        <c:noMultiLvlLbl val="0"/>
      </c:catAx>
      <c:valAx>
        <c:axId val="492855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92852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Hoja1!$A$2:$A$13</c:f>
              <c:strCache>
                <c:ptCount val="12"/>
                <c:pt idx="0">
                  <c:v>AGN</c:v>
                </c:pt>
                <c:pt idx="1">
                  <c:v>CEN</c:v>
                </c:pt>
                <c:pt idx="2">
                  <c:v>DER</c:v>
                </c:pt>
                <c:pt idx="3">
                  <c:v>ENFA</c:v>
                </c:pt>
                <c:pt idx="4">
                  <c:v>LHI</c:v>
                </c:pt>
                <c:pt idx="5">
                  <c:v>MCP</c:v>
                </c:pt>
                <c:pt idx="6">
                  <c:v>MVZ</c:v>
                </c:pt>
                <c:pt idx="7">
                  <c:v>NIN</c:v>
                </c:pt>
                <c:pt idx="8">
                  <c:v>NUTA</c:v>
                </c:pt>
                <c:pt idx="9">
                  <c:v>PER</c:v>
                </c:pt>
                <c:pt idx="10">
                  <c:v>PSC</c:v>
                </c:pt>
                <c:pt idx="11">
                  <c:v>TEL</c:v>
                </c:pt>
              </c:strCache>
            </c:strRef>
          </c:cat>
          <c:val>
            <c:numRef>
              <c:f>Hoja1!$B$2:$B$13</c:f>
              <c:numCache>
                <c:formatCode>0%</c:formatCode>
                <c:ptCount val="12"/>
                <c:pt idx="0">
                  <c:v>0.56</c:v>
                </c:pt>
                <c:pt idx="1">
                  <c:v>0.57</c:v>
                </c:pt>
                <c:pt idx="2">
                  <c:v>0.56</c:v>
                </c:pt>
                <c:pt idx="3">
                  <c:v>0.68</c:v>
                </c:pt>
                <c:pt idx="4">
                  <c:v>0.26</c:v>
                </c:pt>
                <c:pt idx="5">
                  <c:v>0.830000000000001</c:v>
                </c:pt>
                <c:pt idx="6">
                  <c:v>0.390000000000001</c:v>
                </c:pt>
                <c:pt idx="7">
                  <c:v>0.620000000000001</c:v>
                </c:pt>
                <c:pt idx="8">
                  <c:v>0.78</c:v>
                </c:pt>
                <c:pt idx="9">
                  <c:v>0.380000000000001</c:v>
                </c:pt>
                <c:pt idx="10">
                  <c:v>0.52</c:v>
                </c:pt>
                <c:pt idx="11">
                  <c:v>0.49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cat>
            <c:strRef>
              <c:f>Hoja1!$A$2:$A$13</c:f>
              <c:strCache>
                <c:ptCount val="12"/>
                <c:pt idx="0">
                  <c:v>AGN</c:v>
                </c:pt>
                <c:pt idx="1">
                  <c:v>CEN</c:v>
                </c:pt>
                <c:pt idx="2">
                  <c:v>DER</c:v>
                </c:pt>
                <c:pt idx="3">
                  <c:v>ENFA</c:v>
                </c:pt>
                <c:pt idx="4">
                  <c:v>LHI</c:v>
                </c:pt>
                <c:pt idx="5">
                  <c:v>MCP</c:v>
                </c:pt>
                <c:pt idx="6">
                  <c:v>MVZ</c:v>
                </c:pt>
                <c:pt idx="7">
                  <c:v>NIN</c:v>
                </c:pt>
                <c:pt idx="8">
                  <c:v>NUTA</c:v>
                </c:pt>
                <c:pt idx="9">
                  <c:v>PER</c:v>
                </c:pt>
                <c:pt idx="10">
                  <c:v>PSC</c:v>
                </c:pt>
                <c:pt idx="11">
                  <c:v>TEL</c:v>
                </c:pt>
              </c:strCache>
            </c:strRef>
          </c:cat>
          <c:val>
            <c:numRef>
              <c:f>Hoja1!$C$2:$C$13</c:f>
              <c:numCache>
                <c:formatCode>0%</c:formatCode>
                <c:ptCount val="12"/>
                <c:pt idx="0">
                  <c:v>0.55</c:v>
                </c:pt>
                <c:pt idx="1">
                  <c:v>0.55</c:v>
                </c:pt>
                <c:pt idx="2">
                  <c:v>0.55</c:v>
                </c:pt>
                <c:pt idx="3">
                  <c:v>0.55</c:v>
                </c:pt>
                <c:pt idx="4">
                  <c:v>0.55</c:v>
                </c:pt>
                <c:pt idx="5">
                  <c:v>0.55</c:v>
                </c:pt>
                <c:pt idx="6">
                  <c:v>0.55</c:v>
                </c:pt>
                <c:pt idx="7">
                  <c:v>0.55</c:v>
                </c:pt>
                <c:pt idx="8">
                  <c:v>0.55</c:v>
                </c:pt>
                <c:pt idx="9">
                  <c:v>0.55</c:v>
                </c:pt>
                <c:pt idx="10">
                  <c:v>0.55</c:v>
                </c:pt>
                <c:pt idx="11">
                  <c:v>0.55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962120"/>
        <c:axId val="536965096"/>
      </c:lineChart>
      <c:catAx>
        <c:axId val="536962120"/>
        <c:scaling>
          <c:orientation val="minMax"/>
        </c:scaling>
        <c:delete val="0"/>
        <c:axPos val="b"/>
        <c:majorTickMark val="out"/>
        <c:minorTickMark val="none"/>
        <c:tickLblPos val="nextTo"/>
        <c:crossAx val="536965096"/>
        <c:crosses val="autoZero"/>
        <c:auto val="1"/>
        <c:lblAlgn val="ctr"/>
        <c:lblOffset val="100"/>
        <c:noMultiLvlLbl val="0"/>
      </c:catAx>
      <c:valAx>
        <c:axId val="536965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36962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18499076504"/>
          <c:y val="0.0392493266073982"/>
          <c:w val="0.885122241664236"/>
          <c:h val="0.84317326500459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Hoja1!$A$2:$A$13</c:f>
              <c:strCache>
                <c:ptCount val="12"/>
                <c:pt idx="0">
                  <c:v>AGN</c:v>
                </c:pt>
                <c:pt idx="1">
                  <c:v>CEN</c:v>
                </c:pt>
                <c:pt idx="2">
                  <c:v>DER</c:v>
                </c:pt>
                <c:pt idx="3">
                  <c:v>ENFA</c:v>
                </c:pt>
                <c:pt idx="4">
                  <c:v>LHI</c:v>
                </c:pt>
                <c:pt idx="5">
                  <c:v>MCP</c:v>
                </c:pt>
                <c:pt idx="6">
                  <c:v>MVZ</c:v>
                </c:pt>
                <c:pt idx="7">
                  <c:v>NIN</c:v>
                </c:pt>
                <c:pt idx="8">
                  <c:v>NUTA</c:v>
                </c:pt>
                <c:pt idx="9">
                  <c:v>PER</c:v>
                </c:pt>
                <c:pt idx="10">
                  <c:v>PSC</c:v>
                </c:pt>
                <c:pt idx="11">
                  <c:v>TEL</c:v>
                </c:pt>
              </c:strCache>
            </c:strRef>
          </c:cat>
          <c:val>
            <c:numRef>
              <c:f>Hoja1!$B$2:$B$13</c:f>
              <c:numCache>
                <c:formatCode>0%</c:formatCode>
                <c:ptCount val="12"/>
                <c:pt idx="0">
                  <c:v>0.620000000000001</c:v>
                </c:pt>
                <c:pt idx="1">
                  <c:v>0.860000000000001</c:v>
                </c:pt>
                <c:pt idx="2">
                  <c:v>0.88</c:v>
                </c:pt>
                <c:pt idx="3">
                  <c:v>0.950000000000001</c:v>
                </c:pt>
                <c:pt idx="4">
                  <c:v>0.710000000000001</c:v>
                </c:pt>
                <c:pt idx="5">
                  <c:v>0.92</c:v>
                </c:pt>
                <c:pt idx="6">
                  <c:v>0.650000000000002</c:v>
                </c:pt>
                <c:pt idx="7">
                  <c:v>0.620000000000001</c:v>
                </c:pt>
                <c:pt idx="8">
                  <c:v>0.610000000000001</c:v>
                </c:pt>
                <c:pt idx="9">
                  <c:v>0.28</c:v>
                </c:pt>
                <c:pt idx="10">
                  <c:v>0.720000000000001</c:v>
                </c:pt>
                <c:pt idx="11">
                  <c:v>0.51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Hoja1!$A$2:$A$13</c:f>
              <c:strCache>
                <c:ptCount val="12"/>
                <c:pt idx="0">
                  <c:v>AGN</c:v>
                </c:pt>
                <c:pt idx="1">
                  <c:v>CEN</c:v>
                </c:pt>
                <c:pt idx="2">
                  <c:v>DER</c:v>
                </c:pt>
                <c:pt idx="3">
                  <c:v>ENFA</c:v>
                </c:pt>
                <c:pt idx="4">
                  <c:v>LHI</c:v>
                </c:pt>
                <c:pt idx="5">
                  <c:v>MCP</c:v>
                </c:pt>
                <c:pt idx="6">
                  <c:v>MVZ</c:v>
                </c:pt>
                <c:pt idx="7">
                  <c:v>NIN</c:v>
                </c:pt>
                <c:pt idx="8">
                  <c:v>NUTA</c:v>
                </c:pt>
                <c:pt idx="9">
                  <c:v>PER</c:v>
                </c:pt>
                <c:pt idx="10">
                  <c:v>PSC</c:v>
                </c:pt>
                <c:pt idx="11">
                  <c:v>TEL</c:v>
                </c:pt>
              </c:strCache>
            </c:strRef>
          </c:cat>
          <c:val>
            <c:numRef>
              <c:f>Hoja1!$C$2:$C$13</c:f>
              <c:numCache>
                <c:formatCode>0%</c:formatCode>
                <c:ptCount val="12"/>
                <c:pt idx="0">
                  <c:v>0.690000000000001</c:v>
                </c:pt>
                <c:pt idx="1">
                  <c:v>0.690000000000001</c:v>
                </c:pt>
                <c:pt idx="2">
                  <c:v>0.690000000000001</c:v>
                </c:pt>
                <c:pt idx="3">
                  <c:v>0.690000000000001</c:v>
                </c:pt>
                <c:pt idx="4">
                  <c:v>0.690000000000001</c:v>
                </c:pt>
                <c:pt idx="5">
                  <c:v>0.690000000000001</c:v>
                </c:pt>
                <c:pt idx="6">
                  <c:v>0.690000000000001</c:v>
                </c:pt>
                <c:pt idx="7">
                  <c:v>0.690000000000001</c:v>
                </c:pt>
                <c:pt idx="8">
                  <c:v>0.690000000000001</c:v>
                </c:pt>
                <c:pt idx="9">
                  <c:v>0.690000000000001</c:v>
                </c:pt>
                <c:pt idx="10">
                  <c:v>0.690000000000001</c:v>
                </c:pt>
                <c:pt idx="11">
                  <c:v>0.690000000000001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000280"/>
        <c:axId val="537003256"/>
      </c:lineChart>
      <c:catAx>
        <c:axId val="537000280"/>
        <c:scaling>
          <c:orientation val="minMax"/>
        </c:scaling>
        <c:delete val="0"/>
        <c:axPos val="b"/>
        <c:majorTickMark val="out"/>
        <c:minorTickMark val="none"/>
        <c:tickLblPos val="nextTo"/>
        <c:crossAx val="537003256"/>
        <c:crosses val="autoZero"/>
        <c:auto val="1"/>
        <c:lblAlgn val="ctr"/>
        <c:lblOffset val="100"/>
        <c:noMultiLvlLbl val="0"/>
      </c:catAx>
      <c:valAx>
        <c:axId val="537003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37000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16632-2B89-46AA-B990-CD6936688DF8}" type="datetimeFigureOut">
              <a:rPr lang="es-MX" smtClean="0"/>
              <a:pPr/>
              <a:t>16/07/15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4CD93-861E-4C04-A070-396A5D3DFBE7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18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CD93-861E-4C04-A070-396A5D3DFBE7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39952" y="2130425"/>
            <a:ext cx="4104456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E1EB-FDE9-4ABA-AEA0-111A9C39FBC8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  <p:pic>
        <p:nvPicPr>
          <p:cNvPr id="7" name="Picture 1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21361" r="41915"/>
          <a:stretch/>
        </p:blipFill>
        <p:spPr bwMode="auto">
          <a:xfrm>
            <a:off x="-12700" y="3165"/>
            <a:ext cx="4584700" cy="1089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www.cusur.udg.mx/sites/default/files/images/IMG_7484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16498" r="25172" b="33983"/>
          <a:stretch/>
        </p:blipFill>
        <p:spPr bwMode="auto">
          <a:xfrm>
            <a:off x="508804" y="1988840"/>
            <a:ext cx="3541691" cy="1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4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78A-D8B5-4A73-94CF-67DCB4EE6FD4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2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0225-68A7-4F21-8D2F-9803E39F9D04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20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214-EE33-46A3-8578-1BF81DE259B1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367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7798-45E1-4456-A648-F0B64D3E849E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190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D1B7-549C-4E5D-9AE1-481FA7F472B2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89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7191-CB2C-4C54-B5BE-D2A61C7DB36A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02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0CA-E0B1-41C7-AF30-3AA44D7C3764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11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071D-3A19-4915-AA49-58EE2126744D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35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9EA3-280E-482E-ACF6-04522B8EC6D7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6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C4C5-C6B0-45C2-B35E-63CB5D71A43A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37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4.jpeg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AF92-946D-460A-90A6-61774D3D6554}" type="datetime1">
              <a:rPr lang="es-MX" smtClean="0"/>
              <a:pPr/>
              <a:t>16/07/15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CB4B-027F-4197-BA1B-8CC5405EC610}" type="slidenum">
              <a:rPr lang="es-MX" smtClean="0"/>
              <a:pPr/>
              <a:t>‹Nr.›</a:t>
            </a:fld>
            <a:endParaRPr lang="es-MX"/>
          </a:p>
        </p:txBody>
      </p:sp>
      <p:graphicFrame>
        <p:nvGraphicFramePr>
          <p:cNvPr id="7" name="6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17812491"/>
              </p:ext>
            </p:extLst>
          </p:nvPr>
        </p:nvGraphicFramePr>
        <p:xfrm>
          <a:off x="0" y="1340768"/>
          <a:ext cx="9144000" cy="274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99592"/>
                <a:gridCol w="216024"/>
                <a:gridCol w="8028384"/>
              </a:tblGrid>
              <a:tr h="154712">
                <a:tc>
                  <a:txBody>
                    <a:bodyPr/>
                    <a:lstStyle/>
                    <a:p>
                      <a:pPr algn="l"/>
                      <a:endParaRPr lang="es-MX" sz="1200" dirty="0"/>
                    </a:p>
                  </a:txBody>
                  <a:tcPr anchor="ctr">
                    <a:solidFill>
                      <a:srgbClr val="947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Centro</a:t>
                      </a:r>
                      <a:r>
                        <a:rPr lang="es-ES_tradn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Universitario del Sur</a:t>
                      </a: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A0B3A"/>
                    </a:solidFill>
                  </a:tcPr>
                </a:tc>
              </a:tr>
            </a:tbl>
          </a:graphicData>
        </a:graphic>
      </p:graphicFrame>
      <p:pic>
        <p:nvPicPr>
          <p:cNvPr id="8" name="1 Imagen" descr="logo_p3e1b-2.jpg"/>
          <p:cNvPicPr/>
          <p:nvPr userDrawn="1"/>
        </p:nvPicPr>
        <p:blipFill>
          <a:blip r:embed="rId13" cstate="print">
            <a:grayscl/>
          </a:blip>
          <a:stretch>
            <a:fillRect/>
          </a:stretch>
        </p:blipFill>
        <p:spPr>
          <a:xfrm>
            <a:off x="8460432" y="5877272"/>
            <a:ext cx="473264" cy="480566"/>
          </a:xfrm>
          <a:prstGeom prst="rect">
            <a:avLst/>
          </a:prstGeom>
        </p:spPr>
      </p:pic>
      <p:sp>
        <p:nvSpPr>
          <p:cNvPr id="10" name="9 Recortar y redondear rectángulo de esquina sencilla"/>
          <p:cNvSpPr/>
          <p:nvPr userDrawn="1"/>
        </p:nvSpPr>
        <p:spPr>
          <a:xfrm>
            <a:off x="0" y="2492896"/>
            <a:ext cx="125760" cy="4365104"/>
          </a:xfrm>
          <a:prstGeom prst="snipRoundRect">
            <a:avLst/>
          </a:prstGeom>
          <a:solidFill>
            <a:srgbClr val="0A0B3A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11" name="10 Recortar y redondear rectángulo de esquina sencilla"/>
          <p:cNvSpPr/>
          <p:nvPr userDrawn="1"/>
        </p:nvSpPr>
        <p:spPr>
          <a:xfrm>
            <a:off x="125760" y="3789040"/>
            <a:ext cx="125760" cy="3065884"/>
          </a:xfrm>
          <a:prstGeom prst="snipRoundRect">
            <a:avLst/>
          </a:prstGeom>
          <a:solidFill>
            <a:srgbClr val="DC00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C00000"/>
              </a:solidFill>
            </a:endParaRPr>
          </a:p>
        </p:txBody>
      </p:sp>
      <p:sp>
        <p:nvSpPr>
          <p:cNvPr id="12" name="11 Recortar y redondear rectángulo de esquina sencilla"/>
          <p:cNvSpPr/>
          <p:nvPr userDrawn="1"/>
        </p:nvSpPr>
        <p:spPr>
          <a:xfrm>
            <a:off x="251520" y="5229200"/>
            <a:ext cx="125760" cy="1628800"/>
          </a:xfrm>
          <a:prstGeom prst="snipRoundRect">
            <a:avLst/>
          </a:prstGeom>
          <a:solidFill>
            <a:srgbClr val="4DAE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00"/>
              </a:solidFill>
            </a:endParaRPr>
          </a:p>
        </p:txBody>
      </p:sp>
      <p:grpSp>
        <p:nvGrpSpPr>
          <p:cNvPr id="13" name="12 Grupo"/>
          <p:cNvGrpSpPr/>
          <p:nvPr userDrawn="1"/>
        </p:nvGrpSpPr>
        <p:grpSpPr>
          <a:xfrm>
            <a:off x="8588976" y="44624"/>
            <a:ext cx="519528" cy="529273"/>
            <a:chOff x="8588976" y="44624"/>
            <a:chExt cx="519528" cy="529273"/>
          </a:xfrm>
        </p:grpSpPr>
        <p:sp>
          <p:nvSpPr>
            <p:cNvPr id="14" name="Rectangle 212"/>
            <p:cNvSpPr>
              <a:spLocks noChangeArrowheads="1"/>
            </p:cNvSpPr>
            <p:nvPr userDrawn="1"/>
          </p:nvSpPr>
          <p:spPr bwMode="gray">
            <a:xfrm>
              <a:off x="8853425" y="318169"/>
              <a:ext cx="255079" cy="255728"/>
            </a:xfrm>
            <a:prstGeom prst="rect">
              <a:avLst/>
            </a:prstGeom>
            <a:solidFill>
              <a:srgbClr val="4DAE00"/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convex"/>
            </a:sp3d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MX"/>
            </a:p>
          </p:txBody>
        </p:sp>
        <p:sp>
          <p:nvSpPr>
            <p:cNvPr id="15" name="Rectangle 213"/>
            <p:cNvSpPr>
              <a:spLocks noChangeArrowheads="1"/>
            </p:cNvSpPr>
            <p:nvPr userDrawn="1"/>
          </p:nvSpPr>
          <p:spPr bwMode="gray">
            <a:xfrm>
              <a:off x="8588976" y="44624"/>
              <a:ext cx="255079" cy="255728"/>
            </a:xfrm>
            <a:prstGeom prst="rect">
              <a:avLst/>
            </a:prstGeom>
            <a:solidFill>
              <a:srgbClr val="0A0B3A"/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convex"/>
            </a:sp3d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MX"/>
            </a:p>
          </p:txBody>
        </p:sp>
        <p:sp>
          <p:nvSpPr>
            <p:cNvPr id="16" name="Rectangle 214"/>
            <p:cNvSpPr>
              <a:spLocks noChangeArrowheads="1"/>
            </p:cNvSpPr>
            <p:nvPr userDrawn="1"/>
          </p:nvSpPr>
          <p:spPr bwMode="gray">
            <a:xfrm>
              <a:off x="8588976" y="312929"/>
              <a:ext cx="255079" cy="255728"/>
            </a:xfrm>
            <a:prstGeom prst="rect">
              <a:avLst/>
            </a:prstGeom>
            <a:solidFill>
              <a:srgbClr val="DC0000"/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convex"/>
            </a:sp3d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MX">
                <a:solidFill>
                  <a:srgbClr val="C00000"/>
                </a:solidFill>
              </a:endParaRPr>
            </a:p>
          </p:txBody>
        </p:sp>
        <p:grpSp>
          <p:nvGrpSpPr>
            <p:cNvPr id="20" name="Group 30"/>
            <p:cNvGrpSpPr>
              <a:grpSpLocks/>
            </p:cNvGrpSpPr>
            <p:nvPr userDrawn="1"/>
          </p:nvGrpSpPr>
          <p:grpSpPr bwMode="auto">
            <a:xfrm>
              <a:off x="8849275" y="66561"/>
              <a:ext cx="259229" cy="266095"/>
              <a:chOff x="4416" y="144"/>
              <a:chExt cx="1200" cy="1008"/>
            </a:xfrm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21" name="Oval 23"/>
              <p:cNvSpPr>
                <a:spLocks noChangeArrowheads="1"/>
              </p:cNvSpPr>
              <p:nvPr userDrawn="1"/>
            </p:nvSpPr>
            <p:spPr bwMode="ltGray">
              <a:xfrm>
                <a:off x="4416" y="1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rgbClr val="A8C1FA">
                      <a:gamma/>
                      <a:tint val="0"/>
                      <a:invGamma/>
                    </a:srgbClr>
                  </a:gs>
                  <a:gs pos="100000">
                    <a:srgbClr val="A8C1FA">
                      <a:alpha val="10001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2" name="Oval 28"/>
              <p:cNvSpPr>
                <a:spLocks noChangeArrowheads="1"/>
              </p:cNvSpPr>
              <p:nvPr userDrawn="1"/>
            </p:nvSpPr>
            <p:spPr bwMode="ltGray">
              <a:xfrm>
                <a:off x="5136" y="144"/>
                <a:ext cx="480" cy="48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2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</p:grpSp>
      <p:pic>
        <p:nvPicPr>
          <p:cNvPr id="23" name="Picture 10" descr="back_bi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36512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w_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6588224" y="331044"/>
            <a:ext cx="2514600" cy="578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/>
          <p:cNvPicPr/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21361" r="41915"/>
          <a:stretch/>
        </p:blipFill>
        <p:spPr bwMode="auto">
          <a:xfrm>
            <a:off x="-12700" y="3165"/>
            <a:ext cx="4584700" cy="1089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959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Documento_de_Microsoft_Word_97_-_2004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5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package" Target="../embeddings/Documento_de_Microsoft_Word5.docx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5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0" y="1484784"/>
            <a:ext cx="4536504" cy="1470025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 </a:t>
            </a: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2132856"/>
            <a:ext cx="3672408" cy="3505944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tx1"/>
                </a:solidFill>
              </a:rPr>
              <a:t>Taller de análisis curricular  de la Licenciatura en Nutrición</a:t>
            </a:r>
          </a:p>
          <a:p>
            <a:r>
              <a:rPr lang="es-MX" sz="1800" b="1" dirty="0" smtClean="0">
                <a:solidFill>
                  <a:schemeClr val="tx1"/>
                </a:solidFill>
              </a:rPr>
              <a:t> 8 de julio de 2015</a:t>
            </a:r>
          </a:p>
          <a:p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21361" r="41915"/>
          <a:stretch/>
        </p:blipFill>
        <p:spPr bwMode="auto">
          <a:xfrm>
            <a:off x="34316" y="0"/>
            <a:ext cx="4584700" cy="1089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01" name="Picture 1" descr="Manzana"/>
          <p:cNvPicPr>
            <a:picLocks noChangeAspect="1" noChangeArrowheads="1"/>
          </p:cNvPicPr>
          <p:nvPr/>
        </p:nvPicPr>
        <p:blipFill>
          <a:blip r:embed="rId3" cstate="print"/>
          <a:srcRect l="-8876" t="10997"/>
          <a:stretch>
            <a:fillRect/>
          </a:stretch>
        </p:blipFill>
        <p:spPr bwMode="auto">
          <a:xfrm>
            <a:off x="107504" y="1844824"/>
            <a:ext cx="4464496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7807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EFICIENCIA TERMINAL Y TITULACIÓN  </a:t>
            </a:r>
            <a:endParaRPr lang="es-MX" sz="3200" b="1" dirty="0"/>
          </a:p>
        </p:txBody>
      </p:sp>
      <p:pic>
        <p:nvPicPr>
          <p:cNvPr id="4" name="3 Imagen" descr="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7"/>
            <a:ext cx="6408712" cy="44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b="1" dirty="0" smtClean="0"/>
              <a:t>DATOS DE INGRESO, EGRESO Y TITULACIÓN POR P.E. </a:t>
            </a:r>
            <a:endParaRPr lang="es-MX" sz="28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30" y="1556794"/>
          <a:ext cx="8496942" cy="4664475"/>
        </p:xfrm>
        <a:graphic>
          <a:graphicData uri="http://schemas.openxmlformats.org/drawingml/2006/table">
            <a:tbl>
              <a:tblPr/>
              <a:tblGrid>
                <a:gridCol w="902330"/>
                <a:gridCol w="682182"/>
                <a:gridCol w="792256"/>
                <a:gridCol w="792256"/>
                <a:gridCol w="792256"/>
                <a:gridCol w="792256"/>
                <a:gridCol w="792256"/>
                <a:gridCol w="792256"/>
                <a:gridCol w="148547"/>
                <a:gridCol w="1108017"/>
                <a:gridCol w="902330"/>
              </a:tblGrid>
              <a:tr h="16244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PROGRAMA EDUCATIVO 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Alumnos que ingresaron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Alumnos que egresaron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Eficiencia terminal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Titulados a tasa anual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Titulados general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Eficiencia de titulación tasa anual 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Eficiencia de titulación general 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Estadísticas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C.E. Eficiencia Terminal por Cohorte Generacional 2013A 2014B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Estadísticas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C.E. de Titulación  por Cohorte Aparente 2013A 2014B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MCP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416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83%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317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92%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NUTA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695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539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78%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328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61%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ENFA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618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68%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401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95%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NIN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498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62%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309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62%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57%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161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86%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813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456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56%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401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421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88%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AGN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56%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94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62%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PSC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753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52%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283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72%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49%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40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51%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MVZ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665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39%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168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65%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38%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18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28%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LHI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26%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71%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5754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3414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59%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2532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74%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7110" marR="7110" marT="7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000" b="1" dirty="0" smtClean="0"/>
              <a:t>EFICIENCIA TERMINAL </a:t>
            </a:r>
            <a:br>
              <a:rPr lang="es-MX" sz="2000" b="1" dirty="0" smtClean="0"/>
            </a:br>
            <a:r>
              <a:rPr lang="es-MX" sz="2000" b="1" dirty="0" smtClean="0"/>
              <a:t>POR COHORTE GENERACIONAL </a:t>
            </a:r>
            <a:endParaRPr lang="es-MX" sz="2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/>
              <a:t>EFICIENCIA DE TITULACIÓN POR COHORTE GENERACIONAL </a:t>
            </a:r>
            <a:br>
              <a:rPr lang="es-MX" sz="2000" b="1" dirty="0" smtClean="0"/>
            </a:br>
            <a:r>
              <a:rPr lang="es-MX" sz="2000" b="1" dirty="0" smtClean="0"/>
              <a:t>TASA ANUAL</a:t>
            </a:r>
            <a:r>
              <a:rPr lang="es-MX" sz="1800" b="1" dirty="0" smtClean="0"/>
              <a:t> </a:t>
            </a:r>
            <a:endParaRPr lang="es-MX" sz="1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MX" sz="4000" b="1" dirty="0" smtClean="0"/>
              <a:t>MODALIDAD DE TITULACIÓN</a:t>
            </a:r>
            <a:r>
              <a:rPr lang="es-MX" b="1" dirty="0" smtClean="0"/>
              <a:t> </a:t>
            </a:r>
            <a:endParaRPr lang="es-MX" b="1" dirty="0"/>
          </a:p>
        </p:txBody>
      </p:sp>
      <p:pic>
        <p:nvPicPr>
          <p:cNvPr id="4" name="3 Imagen" descr="T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443162"/>
            <a:ext cx="5688632" cy="350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000" b="1" dirty="0" smtClean="0"/>
              <a:t>Titulación por PE por Modalidad de Titulación</a:t>
            </a:r>
            <a:r>
              <a:rPr lang="es-MX" sz="3000" dirty="0" smtClean="0"/>
              <a:t> </a:t>
            </a:r>
            <a:endParaRPr lang="es-MX" sz="3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1638300"/>
          <a:ext cx="8208914" cy="4815037"/>
        </p:xfrm>
        <a:graphic>
          <a:graphicData uri="http://schemas.openxmlformats.org/drawingml/2006/table">
            <a:tbl>
              <a:tblPr/>
              <a:tblGrid>
                <a:gridCol w="1172702"/>
                <a:gridCol w="1172702"/>
                <a:gridCol w="1172702"/>
                <a:gridCol w="1172702"/>
                <a:gridCol w="1172702"/>
                <a:gridCol w="1172702"/>
                <a:gridCol w="1172702"/>
              </a:tblGrid>
              <a:tr h="12165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EDUCATIVO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Total de titulados a la ultima fecha de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actualización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Desempeño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Académico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Sobresaliente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Exámenes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Investigación estudios de Licenciatura y posgrado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Producción de materiales educativos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Tesis Tesina e informes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LDTS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LHI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MVZ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9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de EGEL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41986" name="Picture 2" descr="Resultado de imagen para exa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8" y="2021123"/>
            <a:ext cx="4231322" cy="2815754"/>
          </a:xfrm>
          <a:prstGeom prst="rect">
            <a:avLst/>
          </a:prstGeom>
          <a:noFill/>
        </p:spPr>
      </p:pic>
      <p:pic>
        <p:nvPicPr>
          <p:cNvPr id="41988" name="Picture 4" descr="Resultado de imagen para exa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152455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Resultados del EGEL mayo 2015 CUSUR</a:t>
            </a:r>
            <a:endParaRPr lang="es-MX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17</a:t>
            </a:fld>
            <a:endParaRPr lang="es-MX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55577" y="1768836"/>
          <a:ext cx="7776863" cy="5094314"/>
        </p:xfrm>
        <a:graphic>
          <a:graphicData uri="http://schemas.openxmlformats.org/drawingml/2006/table">
            <a:tbl>
              <a:tblPr/>
              <a:tblGrid>
                <a:gridCol w="1928662"/>
                <a:gridCol w="891229"/>
                <a:gridCol w="877230"/>
                <a:gridCol w="816570"/>
                <a:gridCol w="905227"/>
                <a:gridCol w="813460"/>
                <a:gridCol w="549047"/>
                <a:gridCol w="538159"/>
                <a:gridCol w="457279"/>
              </a:tblGrid>
              <a:tr h="54304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N° de Sustentantes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Sin testimonio (ST)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Satisfactorio (DS)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Sobresaliente (DSS)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Sin testimonio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CON DS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%con DSS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DS+DSS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70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TÉCNICOS ENFERMERIA 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70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PSICOLOGÍA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70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MEDICINA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70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LICENCIATURA ENFERMERÍA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4304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TÉCNICOS ENFERMERÍA SEMIESCOLARIZADA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70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NUTRICIÓN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304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LICENCIATURA ENFERMERÍA NIVELACIÓN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70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NEGOCIOS INTERNACIONALES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70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DERECHO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4304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INGENIERÍA COMPUTACIONAL (TELEMÁTICA)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0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MEDICINA VETERINARIA Y ZOOTECNIA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  <a:endParaRPr lang="es-MX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EGEL mayo 2015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18</a:t>
            </a:fld>
            <a:endParaRPr lang="es-MX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91579" y="1700808"/>
          <a:ext cx="7560841" cy="4412465"/>
        </p:xfrm>
        <a:graphic>
          <a:graphicData uri="http://schemas.openxmlformats.org/drawingml/2006/table">
            <a:tbl>
              <a:tblPr/>
              <a:tblGrid>
                <a:gridCol w="3017672"/>
                <a:gridCol w="1673604"/>
                <a:gridCol w="1750126"/>
                <a:gridCol w="1119439"/>
              </a:tblGrid>
              <a:tr h="2015229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Resultados Por Área</a:t>
                      </a:r>
                      <a:endParaRPr lang="es-MX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Porcentaje De Alumnos Que Reprueba</a:t>
                      </a:r>
                      <a:endParaRPr lang="es-MX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Porcentaje De Alumnos Con Desempeño Satisfactorio Y/Sobresaliente</a:t>
                      </a:r>
                      <a:endParaRPr lang="es-MX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endParaRPr lang="es-MX" sz="20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5052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Atención Clínica Nutriológica</a:t>
                      </a:r>
                      <a:endParaRPr lang="es-MX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90%</a:t>
                      </a:r>
                      <a:endParaRPr lang="es-MX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es-MX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endParaRPr lang="es-MX" sz="20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6092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Atención Nutriológica A Grupos De Individuos</a:t>
                      </a:r>
                      <a:endParaRPr lang="es-MX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Nutrición</a:t>
                      </a:r>
                      <a:endParaRPr lang="es-MX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6092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Administracion De Los Servicios De Alimentos</a:t>
                      </a:r>
                      <a:endParaRPr lang="es-MX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endParaRPr lang="es-MX" sz="20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19</a:t>
            </a:fld>
            <a:endParaRPr lang="es-MX"/>
          </a:p>
        </p:txBody>
      </p:sp>
      <p:pic>
        <p:nvPicPr>
          <p:cNvPr id="25602" name="Picture 2" descr="Resultado de imagen para perfil de ingreso y egre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104456" cy="477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 smtClean="0">
                <a:solidFill>
                  <a:schemeClr val="tx1"/>
                </a:solidFill>
              </a:rPr>
              <a:t>Indicadores de calidad </a:t>
            </a:r>
            <a:endParaRPr lang="es-MX" sz="4800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Perfil de Ingreso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s-MX" sz="4900" dirty="0" smtClean="0"/>
              <a:t>Está </a:t>
            </a:r>
            <a:r>
              <a:rPr lang="es-MX" sz="4900" dirty="0"/>
              <a:t>estructurado a partir de los siguientes atributos:</a:t>
            </a:r>
            <a:endParaRPr lang="es-ES" sz="4900" dirty="0"/>
          </a:p>
          <a:p>
            <a:pPr marL="0" lvl="0" indent="0">
              <a:buNone/>
            </a:pPr>
            <a:endParaRPr lang="es-MX" sz="4900" b="1" dirty="0" smtClean="0"/>
          </a:p>
          <a:p>
            <a:pPr marL="0" lvl="0" indent="0">
              <a:buNone/>
            </a:pPr>
            <a:r>
              <a:rPr lang="es-MX" sz="4900" b="1" dirty="0" smtClean="0"/>
              <a:t>Intereses </a:t>
            </a:r>
            <a:r>
              <a:rPr lang="es-MX" sz="4900" b="1" dirty="0"/>
              <a:t>por:</a:t>
            </a:r>
            <a:endParaRPr lang="es-ES" sz="4900" dirty="0"/>
          </a:p>
          <a:p>
            <a:pPr lvl="0"/>
            <a:r>
              <a:rPr lang="es-MX" sz="4900" u="sng" dirty="0" smtClean="0"/>
              <a:t>El </a:t>
            </a:r>
            <a:r>
              <a:rPr lang="es-MX" sz="4900" u="sng" dirty="0"/>
              <a:t>bienestar </a:t>
            </a:r>
            <a:r>
              <a:rPr lang="es-MX" sz="4900" dirty="0"/>
              <a:t>individual, familiar y social;</a:t>
            </a:r>
            <a:endParaRPr lang="es-ES" sz="4900" dirty="0"/>
          </a:p>
          <a:p>
            <a:pPr lvl="0"/>
            <a:r>
              <a:rPr lang="es-MX" sz="4900" u="sng" dirty="0" smtClean="0"/>
              <a:t>Hábitos </a:t>
            </a:r>
            <a:r>
              <a:rPr lang="es-MX" sz="4900" u="sng" dirty="0"/>
              <a:t>de alimentación </a:t>
            </a:r>
            <a:r>
              <a:rPr lang="es-MX" sz="4900" dirty="0"/>
              <a:t>y estilos de vida saludables personales y de los demás, para prevención y tratamiento de enfermedades;</a:t>
            </a:r>
            <a:endParaRPr lang="es-ES" sz="4900" dirty="0"/>
          </a:p>
          <a:p>
            <a:pPr lvl="0"/>
            <a:r>
              <a:rPr lang="es-MX" sz="4900" dirty="0"/>
              <a:t>La producción, </a:t>
            </a:r>
            <a:r>
              <a:rPr lang="es-MX" sz="4900" u="sng" dirty="0"/>
              <a:t>características</a:t>
            </a:r>
            <a:r>
              <a:rPr lang="es-MX" sz="4900" dirty="0"/>
              <a:t>, propiedades, funciones, manejo y preparación de los </a:t>
            </a:r>
            <a:r>
              <a:rPr lang="es-MX" sz="4900" u="sng" dirty="0"/>
              <a:t>alimentos</a:t>
            </a:r>
            <a:r>
              <a:rPr lang="es-MX" sz="4900" u="sng" dirty="0" smtClean="0"/>
              <a:t>.</a:t>
            </a:r>
            <a:r>
              <a:rPr lang="es-MX" sz="4900" dirty="0"/>
              <a:t> </a:t>
            </a:r>
            <a:endParaRPr lang="es-ES" sz="4900" dirty="0"/>
          </a:p>
          <a:p>
            <a:pPr marL="0" lvl="0" indent="0">
              <a:buNone/>
            </a:pPr>
            <a:endParaRPr lang="es-MX" sz="4900" b="1" dirty="0" smtClean="0"/>
          </a:p>
          <a:p>
            <a:pPr marL="0" lvl="0" indent="0">
              <a:buNone/>
            </a:pPr>
            <a:r>
              <a:rPr lang="es-MX" sz="4900" b="1" dirty="0" smtClean="0"/>
              <a:t>Aptitudes </a:t>
            </a:r>
            <a:r>
              <a:rPr lang="es-MX" sz="4900" b="1" dirty="0"/>
              <a:t>para:</a:t>
            </a:r>
            <a:endParaRPr lang="es-ES" sz="4900" dirty="0"/>
          </a:p>
          <a:p>
            <a:r>
              <a:rPr lang="es-MX" sz="4900" dirty="0"/>
              <a:t> </a:t>
            </a:r>
            <a:r>
              <a:rPr lang="es-MX" sz="4900" dirty="0" smtClean="0"/>
              <a:t>La </a:t>
            </a:r>
            <a:r>
              <a:rPr lang="es-MX" sz="4900" u="sng" dirty="0"/>
              <a:t>comunicación</a:t>
            </a:r>
            <a:r>
              <a:rPr lang="es-MX" sz="4900" dirty="0"/>
              <a:t> oral y escrita pertinente, de acuerdo a quienes sean los interlocutores en español, así como la </a:t>
            </a:r>
            <a:r>
              <a:rPr lang="es-MX" sz="4900" dirty="0" err="1"/>
              <a:t>lecto</a:t>
            </a:r>
            <a:r>
              <a:rPr lang="es-MX" sz="4900" dirty="0"/>
              <a:t>-comprensión en inglés;</a:t>
            </a:r>
            <a:endParaRPr lang="es-ES" sz="4900" dirty="0"/>
          </a:p>
          <a:p>
            <a:pPr lvl="0"/>
            <a:r>
              <a:rPr lang="es-MX" sz="4900" dirty="0"/>
              <a:t>El </a:t>
            </a:r>
            <a:r>
              <a:rPr lang="es-MX" sz="4900" u="sng" dirty="0"/>
              <a:t>pensamiento lógico-matemático </a:t>
            </a:r>
            <a:r>
              <a:rPr lang="es-MX" sz="4900" dirty="0"/>
              <a:t>para el análisis, síntesis, evaluación y resolución de situaciones;</a:t>
            </a:r>
            <a:endParaRPr lang="es-ES" sz="4900" dirty="0"/>
          </a:p>
          <a:p>
            <a:pPr lvl="0"/>
            <a:r>
              <a:rPr lang="es-MX" sz="4900" dirty="0"/>
              <a:t>Las relaciones </a:t>
            </a:r>
            <a:r>
              <a:rPr lang="es-MX" sz="4900" dirty="0" smtClean="0"/>
              <a:t>interpersonales </a:t>
            </a:r>
            <a:r>
              <a:rPr lang="es-MX" sz="4900" dirty="0"/>
              <a:t>y de </a:t>
            </a:r>
            <a:r>
              <a:rPr lang="es-MX" sz="4900" u="sng" dirty="0"/>
              <a:t>trabajo en equipo</a:t>
            </a:r>
            <a:r>
              <a:rPr lang="es-MX" sz="4900" dirty="0"/>
              <a:t>;</a:t>
            </a:r>
            <a:endParaRPr lang="es-ES" sz="4900" dirty="0"/>
          </a:p>
          <a:p>
            <a:pPr lvl="0"/>
            <a:r>
              <a:rPr lang="es-MX" sz="4900" dirty="0" smtClean="0"/>
              <a:t>El </a:t>
            </a:r>
            <a:r>
              <a:rPr lang="es-MX" sz="4900" u="sng" dirty="0" smtClean="0"/>
              <a:t>manejo de las tecnologías </a:t>
            </a:r>
            <a:r>
              <a:rPr lang="es-MX" sz="4900" dirty="0" smtClean="0"/>
              <a:t>de </a:t>
            </a:r>
            <a:r>
              <a:rPr lang="es-MX" sz="4900" dirty="0"/>
              <a:t>información y comunicación para obtener datos y expresar ideas;</a:t>
            </a:r>
            <a:endParaRPr lang="es-ES" sz="4900" dirty="0"/>
          </a:p>
          <a:p>
            <a:pPr marL="0" lvl="0" indent="0">
              <a:buNone/>
            </a:pPr>
            <a:endParaRPr lang="es-MX" sz="4900" b="1" dirty="0" smtClean="0"/>
          </a:p>
          <a:p>
            <a:pPr marL="0" lvl="0" indent="0">
              <a:buNone/>
            </a:pPr>
            <a:r>
              <a:rPr lang="es-MX" sz="4900" b="1" dirty="0" smtClean="0"/>
              <a:t>Actitudes </a:t>
            </a:r>
            <a:r>
              <a:rPr lang="es-MX" sz="4900" b="1" dirty="0"/>
              <a:t>o Valores de</a:t>
            </a:r>
            <a:r>
              <a:rPr lang="es-MX" sz="4900" b="1" dirty="0" smtClean="0"/>
              <a:t>:</a:t>
            </a:r>
            <a:endParaRPr lang="es-ES" sz="4900" dirty="0"/>
          </a:p>
          <a:p>
            <a:pPr lvl="0"/>
            <a:r>
              <a:rPr lang="es-MX" sz="4900" dirty="0"/>
              <a:t>Servicio</a:t>
            </a:r>
            <a:r>
              <a:rPr lang="es-MX" sz="4900" dirty="0" smtClean="0"/>
              <a:t>; </a:t>
            </a:r>
            <a:endParaRPr lang="es-ES" sz="4900" dirty="0"/>
          </a:p>
          <a:p>
            <a:pPr lvl="0"/>
            <a:r>
              <a:rPr lang="es-MX" sz="4900" dirty="0"/>
              <a:t>Responsabilidad;</a:t>
            </a:r>
            <a:endParaRPr lang="es-ES" sz="4900" dirty="0"/>
          </a:p>
          <a:p>
            <a:pPr lvl="0"/>
            <a:r>
              <a:rPr lang="es-MX" sz="4900" dirty="0"/>
              <a:t>Sentido crítico;</a:t>
            </a:r>
            <a:endParaRPr lang="es-ES" sz="4900" dirty="0"/>
          </a:p>
          <a:p>
            <a:pPr lvl="0"/>
            <a:r>
              <a:rPr lang="es-MX" sz="4900" dirty="0"/>
              <a:t>Humanismo;</a:t>
            </a:r>
            <a:endParaRPr lang="es-ES" sz="4900" dirty="0"/>
          </a:p>
          <a:p>
            <a:pPr lvl="0"/>
            <a:r>
              <a:rPr lang="es-MX" sz="4900" dirty="0"/>
              <a:t>Respeto a la diversidad;</a:t>
            </a:r>
            <a:endParaRPr lang="es-ES" sz="4900" dirty="0"/>
          </a:p>
          <a:p>
            <a:pPr lvl="0"/>
            <a:r>
              <a:rPr lang="es-MX" sz="4900" dirty="0"/>
              <a:t>Consciencia cívica y ética;</a:t>
            </a:r>
            <a:endParaRPr lang="es-ES" sz="4900" dirty="0"/>
          </a:p>
          <a:p>
            <a:pPr lvl="0"/>
            <a:r>
              <a:rPr lang="es-MX" sz="4900" dirty="0" smtClean="0"/>
              <a:t>Iniciativa</a:t>
            </a:r>
            <a:r>
              <a:rPr lang="es-MX" sz="4900" dirty="0"/>
              <a:t>;</a:t>
            </a:r>
            <a:endParaRPr lang="es-ES" sz="4900" dirty="0"/>
          </a:p>
          <a:p>
            <a:pPr lvl="0"/>
            <a:r>
              <a:rPr lang="es-MX" sz="4900" dirty="0"/>
              <a:t>Disciplina;</a:t>
            </a:r>
            <a:endParaRPr lang="es-ES" sz="4900" dirty="0"/>
          </a:p>
          <a:p>
            <a:pPr lvl="0"/>
            <a:r>
              <a:rPr lang="es-MX" sz="4900" dirty="0" smtClean="0"/>
              <a:t>Adaptabilidad</a:t>
            </a:r>
            <a:r>
              <a:rPr lang="es-MX" sz="4900" dirty="0"/>
              <a:t>;</a:t>
            </a:r>
            <a:endParaRPr lang="es-ES" sz="4900" dirty="0"/>
          </a:p>
          <a:p>
            <a:pPr lvl="0"/>
            <a:r>
              <a:rPr lang="es-MX" sz="4900" dirty="0"/>
              <a:t>Innovación;</a:t>
            </a:r>
            <a:endParaRPr lang="es-ES" sz="4900" dirty="0"/>
          </a:p>
          <a:p>
            <a:pPr marL="0" lv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MX" dirty="0"/>
              <a:t> 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42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Perfil de Egreso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MX" sz="1200" b="1" dirty="0"/>
              <a:t>Competencias Socioculturales:</a:t>
            </a:r>
            <a:endParaRPr lang="es-ES" sz="1200" dirty="0"/>
          </a:p>
          <a:p>
            <a:pPr lvl="1"/>
            <a:r>
              <a:rPr lang="es-MX" sz="1200" dirty="0" smtClean="0"/>
              <a:t>Se </a:t>
            </a:r>
            <a:r>
              <a:rPr lang="es-MX" sz="1200" u="sng" dirty="0"/>
              <a:t>compromete con el ejercicio de su profesión</a:t>
            </a:r>
            <a:r>
              <a:rPr lang="es-MX" sz="1200" dirty="0"/>
              <a:t>, considerando aspectos ético-normativos aplicables en la atención de la salud, respetando la diversidad de los individuos </a:t>
            </a:r>
            <a:endParaRPr lang="es-MX" sz="1200" dirty="0" smtClean="0"/>
          </a:p>
          <a:p>
            <a:pPr lvl="1"/>
            <a:r>
              <a:rPr lang="es-MX" sz="1200" u="sng" dirty="0" smtClean="0"/>
              <a:t>Integra </a:t>
            </a:r>
            <a:r>
              <a:rPr lang="es-MX" sz="1200" u="sng" dirty="0"/>
              <a:t>los conocimientos adquiridos</a:t>
            </a:r>
            <a:r>
              <a:rPr lang="es-MX" sz="1200" dirty="0"/>
              <a:t> </a:t>
            </a:r>
            <a:r>
              <a:rPr lang="es-MX" sz="1200" u="sng" dirty="0"/>
              <a:t>aplicables en los diferentes escenarios de su actividad profesional</a:t>
            </a:r>
            <a:r>
              <a:rPr lang="es-MX" sz="1200" dirty="0"/>
              <a:t>, en situaciones de salud-enfermedad y considerando aspectos biológicos, históricos, sociales, culturales y psicológicos propios del individuo o de las </a:t>
            </a:r>
            <a:r>
              <a:rPr lang="es-MX" sz="1200" dirty="0" smtClean="0"/>
              <a:t>poblaciones.</a:t>
            </a:r>
            <a:endParaRPr lang="es-ES" sz="1200" dirty="0"/>
          </a:p>
          <a:p>
            <a:pPr marL="0" lvl="0" indent="0">
              <a:buNone/>
            </a:pPr>
            <a:r>
              <a:rPr lang="es-MX" sz="1200" dirty="0"/>
              <a:t/>
            </a:r>
            <a:br>
              <a:rPr lang="es-MX" sz="1200" dirty="0"/>
            </a:br>
            <a:r>
              <a:rPr lang="es-MX" sz="1200" b="1" dirty="0"/>
              <a:t>Competencias Técnico-Instrumentales</a:t>
            </a:r>
            <a:r>
              <a:rPr lang="es-MX" sz="1200" b="1" dirty="0" smtClean="0"/>
              <a:t>:</a:t>
            </a:r>
            <a:endParaRPr lang="es-ES" sz="1200" dirty="0"/>
          </a:p>
          <a:p>
            <a:pPr lvl="1"/>
            <a:r>
              <a:rPr lang="es-MX" sz="1200" u="sng" dirty="0"/>
              <a:t>Comprende y utiliza tecnologías </a:t>
            </a:r>
            <a:r>
              <a:rPr lang="es-MX" sz="1200" dirty="0"/>
              <a:t>de la información y comunicación (oral y escrita) apropiadas en todas las áreas de su desempeño, con ética, responsabilidad y visión humanística en el contexto profesional y </a:t>
            </a:r>
            <a:r>
              <a:rPr lang="es-MX" sz="1200" dirty="0" smtClean="0"/>
              <a:t>social; </a:t>
            </a:r>
            <a:r>
              <a:rPr lang="es-MX" sz="1200" u="sng" dirty="0" smtClean="0"/>
              <a:t>aplica </a:t>
            </a:r>
            <a:r>
              <a:rPr lang="es-MX" sz="1200" u="sng" dirty="0"/>
              <a:t>habilidades de </a:t>
            </a:r>
            <a:r>
              <a:rPr lang="es-MX" sz="1200" u="sng" dirty="0" err="1"/>
              <a:t>lecto</a:t>
            </a:r>
            <a:r>
              <a:rPr lang="es-MX" sz="1200" u="sng" dirty="0"/>
              <a:t>-comprensión en inglés </a:t>
            </a:r>
            <a:r>
              <a:rPr lang="es-MX" sz="1200" dirty="0"/>
              <a:t>para su formación y actualización </a:t>
            </a:r>
            <a:r>
              <a:rPr lang="es-MX" sz="1200" dirty="0" smtClean="0"/>
              <a:t>continua.</a:t>
            </a:r>
          </a:p>
          <a:p>
            <a:pPr marL="457200" lvl="1" indent="0">
              <a:buNone/>
            </a:pPr>
            <a:endParaRPr lang="es-ES" sz="1200" dirty="0"/>
          </a:p>
          <a:p>
            <a:pPr marL="0" lvl="0" indent="0">
              <a:buNone/>
            </a:pPr>
            <a:r>
              <a:rPr lang="es-MX" sz="1200" b="1" dirty="0" smtClean="0"/>
              <a:t>Competencias </a:t>
            </a:r>
            <a:r>
              <a:rPr lang="es-MX" sz="1200" b="1" dirty="0"/>
              <a:t>Profesionales:</a:t>
            </a:r>
            <a:endParaRPr lang="es-ES" sz="1200" dirty="0"/>
          </a:p>
          <a:p>
            <a:pPr lvl="1"/>
            <a:r>
              <a:rPr lang="es-MX" sz="1200" u="sng" dirty="0" smtClean="0"/>
              <a:t>Evalúa el proceso alimentario-nutricio del individuo, las familias y la sociedad</a:t>
            </a:r>
            <a:r>
              <a:rPr lang="es-MX" sz="1200" dirty="0" smtClean="0"/>
              <a:t>, con una visión integral a través de la aplicación del método clínico, epidemiológico, sociocultural y ecológico para el análisis del proceso salud-enfermedad.</a:t>
            </a:r>
            <a:endParaRPr lang="es-ES" sz="1200" dirty="0" smtClean="0"/>
          </a:p>
          <a:p>
            <a:pPr lvl="1"/>
            <a:r>
              <a:rPr lang="es-MX" sz="1200" u="sng" dirty="0" smtClean="0"/>
              <a:t>Gestiona </a:t>
            </a:r>
            <a:r>
              <a:rPr lang="es-MX" sz="1200" u="sng" dirty="0"/>
              <a:t>proyectos de investigación y participa en equipos multi, inter y </a:t>
            </a:r>
            <a:r>
              <a:rPr lang="es-MX" sz="1200" u="sng" dirty="0" err="1"/>
              <a:t>transdisciplinarios</a:t>
            </a:r>
            <a:r>
              <a:rPr lang="es-MX" sz="1200" u="sng" dirty="0"/>
              <a:t> </a:t>
            </a:r>
            <a:r>
              <a:rPr lang="es-MX" sz="1200" dirty="0"/>
              <a:t>para realizar acciones integrales que aborden la problemática del proceso alimentario–nutricio en la salud-enfermedad del individuo, la familia y la </a:t>
            </a:r>
            <a:r>
              <a:rPr lang="es-MX" sz="1200" dirty="0" smtClean="0"/>
              <a:t>sociedad.</a:t>
            </a:r>
          </a:p>
          <a:p>
            <a:pPr lvl="1"/>
            <a:r>
              <a:rPr lang="es-MX" sz="1200" u="sng" dirty="0" smtClean="0"/>
              <a:t>Desarrolla </a:t>
            </a:r>
            <a:r>
              <a:rPr lang="es-MX" sz="1200" u="sng" dirty="0"/>
              <a:t>e integra los conocimientos y habilidades de los campos disciplinares </a:t>
            </a:r>
            <a:r>
              <a:rPr lang="es-MX" sz="1200" dirty="0"/>
              <a:t>relacionados con la biotecnología, durante su proceso formativo y en la práctica profesional, actuando con ética y respeto a los marcos regulatorios; </a:t>
            </a:r>
            <a:endParaRPr lang="es-ES" sz="1200" dirty="0"/>
          </a:p>
          <a:p>
            <a:pPr lvl="1"/>
            <a:r>
              <a:rPr lang="es-MX" sz="1200" u="sng" dirty="0"/>
              <a:t>Gestiona proyectos </a:t>
            </a:r>
            <a:r>
              <a:rPr lang="es-MX" sz="1200" dirty="0"/>
              <a:t>para el desarrollo de sistemas de </a:t>
            </a:r>
            <a:r>
              <a:rPr lang="es-MX" sz="1200" u="sng" dirty="0"/>
              <a:t>producción y transformación de alimentos</a:t>
            </a:r>
            <a:r>
              <a:rPr lang="es-MX" sz="1200" dirty="0"/>
              <a:t>, </a:t>
            </a:r>
            <a:endParaRPr lang="es-MX" sz="1200" dirty="0" smtClean="0"/>
          </a:p>
          <a:p>
            <a:pPr lvl="1"/>
            <a:r>
              <a:rPr lang="es-MX" sz="1200" u="sng" dirty="0" smtClean="0"/>
              <a:t>Analiza </a:t>
            </a:r>
            <a:r>
              <a:rPr lang="es-MX" sz="1200" u="sng" dirty="0"/>
              <a:t>los segmentos laborales </a:t>
            </a:r>
            <a:r>
              <a:rPr lang="es-MX" sz="1200" dirty="0"/>
              <a:t>actuales </a:t>
            </a:r>
            <a:r>
              <a:rPr lang="es-MX" sz="1200" u="sng" dirty="0"/>
              <a:t>y</a:t>
            </a:r>
            <a:r>
              <a:rPr lang="es-MX" sz="1200" dirty="0"/>
              <a:t> emergentes, para </a:t>
            </a:r>
            <a:r>
              <a:rPr lang="es-MX" sz="1200" u="sng" dirty="0"/>
              <a:t>generar propuestas innovadoras de empleo y </a:t>
            </a:r>
            <a:r>
              <a:rPr lang="es-MX" sz="1200" u="sng" dirty="0" smtClean="0"/>
              <a:t>autoempleo</a:t>
            </a:r>
            <a:r>
              <a:rPr lang="es-MX" sz="1200" dirty="0"/>
              <a:t>.</a:t>
            </a:r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93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Trayectoria curricular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22</a:t>
            </a:fld>
            <a:endParaRPr lang="es-MX"/>
          </a:p>
        </p:txBody>
      </p:sp>
      <p:pic>
        <p:nvPicPr>
          <p:cNvPr id="40962" name="Picture 2" descr="Resultado de imagen para trayectoria curric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128792" cy="499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23</a:t>
            </a:fld>
            <a:endParaRPr lang="es-MX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3528" y="146473"/>
          <a:ext cx="8496944" cy="656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11807742" imgH="11788081" progId="Word.Document.8">
                  <p:embed/>
                </p:oleObj>
              </mc:Choice>
              <mc:Fallback>
                <p:oleObj name="Document" r:id="rId4" imgW="11807742" imgH="1178808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6473"/>
                        <a:ext cx="8496944" cy="6565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24</a:t>
            </a:fld>
            <a:endParaRPr lang="es-MX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7544" y="111448"/>
          <a:ext cx="8121820" cy="675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o" r:id="rId4" imgW="11770986" imgH="11788081" progId="Word.Document.12">
                  <p:embed/>
                </p:oleObj>
              </mc:Choice>
              <mc:Fallback>
                <p:oleObj name="Documento" r:id="rId4" imgW="11770986" imgH="1178808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1448"/>
                        <a:ext cx="8121820" cy="6755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CREDITOS POR ÁREA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Plan </a:t>
            </a:r>
            <a:r>
              <a:rPr lang="es-ES_tradnl" dirty="0"/>
              <a:t>vigente: 	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Nuevo plan:</a:t>
            </a:r>
            <a:r>
              <a:rPr lang="es-ES_tradnl" dirty="0"/>
              <a:t>	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25</a:t>
            </a:fld>
            <a:endParaRPr lang="es-MX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44856"/>
              </p:ext>
            </p:extLst>
          </p:nvPr>
        </p:nvGraphicFramePr>
        <p:xfrm>
          <a:off x="1763688" y="4725145"/>
          <a:ext cx="5743575" cy="158623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02785"/>
                <a:gridCol w="723900"/>
                <a:gridCol w="516890"/>
              </a:tblGrid>
              <a:tr h="214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Áreas de Formación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Créditos</a:t>
                      </a:r>
                      <a:endParaRPr lang="es-MX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%</a:t>
                      </a:r>
                      <a:endParaRPr lang="es-MX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4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Área de Formación Básica Común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s-MX" dirty="0"/>
                        <a:t>55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dirty="0"/>
                        <a:t>15</a:t>
                      </a:r>
                    </a:p>
                  </a:txBody>
                  <a:tcPr marL="68580" marR="68580" marT="0" marB="0" anchor="ctr"/>
                </a:tc>
              </a:tr>
              <a:tr h="214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Área de Formación Básica Particular Obligatoria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s-MX" dirty="0"/>
                        <a:t>288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dirty="0"/>
                        <a:t>75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14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Área de Formación Especializante Selectiva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s-MX" dirty="0"/>
                        <a:t>24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dirty="0"/>
                        <a:t>6</a:t>
                      </a:r>
                    </a:p>
                  </a:txBody>
                  <a:tcPr marL="68580" marR="68580" marT="0" marB="0" anchor="ctr"/>
                </a:tc>
              </a:tr>
              <a:tr h="214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Área de Formación Optativa Abierta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s-MX" dirty="0"/>
                        <a:t>15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dirty="0"/>
                        <a:t>4</a:t>
                      </a:r>
                    </a:p>
                  </a:txBody>
                  <a:tcPr marL="68580" marR="68580" marT="0" marB="0" anchor="ctr"/>
                </a:tc>
              </a:tr>
              <a:tr h="23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Número mínimo total de créditos para optar por el título: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dirty="0"/>
                        <a:t>382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dirty="0"/>
                        <a:t>100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44856"/>
              </p:ext>
            </p:extLst>
          </p:nvPr>
        </p:nvGraphicFramePr>
        <p:xfrm>
          <a:off x="1700212" y="2348880"/>
          <a:ext cx="5968132" cy="144015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27972"/>
                <a:gridCol w="903061"/>
                <a:gridCol w="537099"/>
              </a:tblGrid>
              <a:tr h="2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Áreas de Formación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Créditos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Área de Formación Básica Común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22.45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Área de Formación Básica Particular Obligatoria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278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65.72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Área de Formación Especializante Selectiva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9.45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Área de Formación Optativa Abierta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2.36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Número mínimo total de créditos para optar por el título: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423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Observaciones de CONCAPREN</a:t>
            </a:r>
            <a:endParaRPr lang="es-MX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26</a:t>
            </a:fld>
            <a:endParaRPr lang="es-MX"/>
          </a:p>
        </p:txBody>
      </p:sp>
      <p:pic>
        <p:nvPicPr>
          <p:cNvPr id="41988" name="Picture 4" descr="Resultado de imagen para RECOMENDACIONES DE CAL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4320480" cy="4537490"/>
          </a:xfrm>
          <a:prstGeom prst="rect">
            <a:avLst/>
          </a:prstGeom>
          <a:noFill/>
        </p:spPr>
      </p:pic>
      <p:sp>
        <p:nvSpPr>
          <p:cNvPr id="41990" name="AutoShape 6" descr="Resultado de imagen para CONCAPR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 Académico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Diagnóstico de necesidades de capacitación pedagógico y disciplinar de los docentes.</a:t>
            </a:r>
          </a:p>
          <a:p>
            <a:pPr algn="just"/>
            <a:r>
              <a:rPr lang="es-MX" dirty="0" smtClean="0"/>
              <a:t>Programa permanente de formación y actualización de profesores.</a:t>
            </a:r>
          </a:p>
          <a:p>
            <a:pPr algn="just"/>
            <a:r>
              <a:rPr lang="es-MX" dirty="0" smtClean="0"/>
              <a:t>Posgrados y/o especialidad en los profesores de asignatura y de tiempo completo.</a:t>
            </a:r>
          </a:p>
          <a:p>
            <a:pPr algn="just"/>
            <a:r>
              <a:rPr lang="es-MX" dirty="0" smtClean="0"/>
              <a:t>Certificación de los profesores.</a:t>
            </a:r>
          </a:p>
          <a:p>
            <a:pPr algn="just"/>
            <a:r>
              <a:rPr lang="es-MX" dirty="0" smtClean="0"/>
              <a:t>Incremento en el numero de PTC con formación de Lic. en Nutrición.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27</a:t>
            </a:fld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Estudiantes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Dominio del idioma inglés</a:t>
            </a:r>
          </a:p>
          <a:p>
            <a:pPr algn="just"/>
            <a:r>
              <a:rPr lang="es-MX" dirty="0" smtClean="0"/>
              <a:t>Tutoría y asesoría académica en el acompañamiento del estudiante</a:t>
            </a:r>
          </a:p>
          <a:p>
            <a:pPr algn="just"/>
            <a:r>
              <a:rPr lang="es-MX" dirty="0" smtClean="0"/>
              <a:t>Perfil de ingreso</a:t>
            </a:r>
          </a:p>
          <a:p>
            <a:pPr algn="just"/>
            <a:r>
              <a:rPr lang="es-MX" dirty="0" smtClean="0"/>
              <a:t>Perfil de egreso</a:t>
            </a:r>
          </a:p>
          <a:p>
            <a:pPr algn="just"/>
            <a:r>
              <a:rPr lang="es-MX" dirty="0" smtClean="0"/>
              <a:t>Ruta y trayectoria académica del estudiante</a:t>
            </a:r>
          </a:p>
          <a:p>
            <a:pPr algn="just"/>
            <a:r>
              <a:rPr lang="es-MX" dirty="0" smtClean="0"/>
              <a:t>Educación continua del estudiante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 de estudios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Congruencia de los ejes temáticos de las unidades de aprendizaje y el perfil de egreso.</a:t>
            </a:r>
          </a:p>
          <a:p>
            <a:pPr algn="just"/>
            <a:r>
              <a:rPr lang="es-MX" dirty="0" smtClean="0"/>
              <a:t>Actualización de los programas de la asignatura.</a:t>
            </a:r>
          </a:p>
          <a:p>
            <a:pPr algn="just"/>
            <a:r>
              <a:rPr lang="es-MX" dirty="0" smtClean="0"/>
              <a:t>Reuniones colegiadas y de academia.</a:t>
            </a:r>
          </a:p>
          <a:p>
            <a:pPr algn="just"/>
            <a:r>
              <a:rPr lang="es-MX" dirty="0" smtClean="0"/>
              <a:t>Manuales de practicas para cada una de las materias.</a:t>
            </a:r>
          </a:p>
          <a:p>
            <a:pPr algn="just"/>
            <a:r>
              <a:rPr lang="es-MX" dirty="0" smtClean="0"/>
              <a:t>Congruencia entre las practicas escolares y las competencias del programa de estudios.</a:t>
            </a:r>
          </a:p>
          <a:p>
            <a:pPr algn="just"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772400" cy="1470025"/>
          </a:xfrm>
        </p:spPr>
        <p:txBody>
          <a:bodyPr/>
          <a:lstStyle/>
          <a:p>
            <a:r>
              <a:rPr lang="es-MX" b="1" dirty="0" smtClean="0"/>
              <a:t>INGRESO</a:t>
            </a:r>
            <a:endParaRPr lang="es-MX" b="1" dirty="0"/>
          </a:p>
        </p:txBody>
      </p:sp>
      <p:pic>
        <p:nvPicPr>
          <p:cNvPr id="4" name="3 Imagen" descr="AD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064896" cy="481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del aprendizaje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 smtClean="0"/>
          </a:p>
          <a:p>
            <a:r>
              <a:rPr lang="es-MX" dirty="0" smtClean="0"/>
              <a:t>Criterios de evaluación (trabajo individual, en equipo, ensayos, reportes de investigación, creatividad de alumno, uso de las TICS)</a:t>
            </a:r>
          </a:p>
          <a:p>
            <a:r>
              <a:rPr lang="es-MX" dirty="0" smtClean="0"/>
              <a:t>Listas de cotejo para la evaluación </a:t>
            </a:r>
          </a:p>
          <a:p>
            <a:r>
              <a:rPr lang="es-MX" dirty="0" smtClean="0"/>
              <a:t>Promoción de los valores entre los estudiantes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31</a:t>
            </a:fld>
            <a:endParaRPr lang="es-MX"/>
          </a:p>
        </p:txBody>
      </p:sp>
      <p:pic>
        <p:nvPicPr>
          <p:cNvPr id="46082" name="Picture 2" descr="Resultado de imagen para trayectoria curric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65876"/>
            <a:ext cx="5328592" cy="417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Formación integral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15% de los estudiantes participe en eventos de desarrollo empresarial</a:t>
            </a:r>
          </a:p>
          <a:p>
            <a:r>
              <a:rPr lang="es-MX" dirty="0" smtClean="0"/>
              <a:t>25%, participe en actividades culturales.</a:t>
            </a:r>
          </a:p>
          <a:p>
            <a:r>
              <a:rPr lang="es-MX" dirty="0" smtClean="0"/>
              <a:t>25% , realice actividades deportivas</a:t>
            </a:r>
          </a:p>
          <a:p>
            <a:pPr algn="just"/>
            <a:r>
              <a:rPr lang="es-MX" dirty="0" smtClean="0"/>
              <a:t>75%, participe en eventos académico- científico</a:t>
            </a:r>
          </a:p>
          <a:p>
            <a:pPr algn="just"/>
            <a:r>
              <a:rPr lang="es-MX" dirty="0" smtClean="0"/>
              <a:t>100% de los estudiantes de los dos últimos semestres, participó en programas de orientación profesional. 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32</a:t>
            </a:fld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33</a:t>
            </a:fld>
            <a:endParaRPr lang="es-MX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576" y="229462"/>
          <a:ext cx="7056784" cy="643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830114" imgH="7542857" progId="AcroExch.Document.11">
                  <p:embed/>
                </p:oleObj>
              </mc:Choice>
              <mc:Fallback>
                <p:oleObj name="Acrobat Document" r:id="rId3" imgW="5830114" imgH="754285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9462"/>
                        <a:ext cx="7056784" cy="6430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B4B-027F-4197-BA1B-8CC5405EC610}" type="slidenum">
              <a:rPr lang="es-MX" smtClean="0"/>
              <a:pPr/>
              <a:t>34</a:t>
            </a:fld>
            <a:endParaRPr lang="es-MX"/>
          </a:p>
        </p:txBody>
      </p:sp>
      <p:pic>
        <p:nvPicPr>
          <p:cNvPr id="1029" name="Imagen 1" descr="nutri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729484" cy="2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6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/>
              <a:t>PORCENTAJE DE INGRESO POR P.E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539552" y="1556792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es-MX" b="1" dirty="0" smtClean="0"/>
              <a:t>DESERCIÓN</a:t>
            </a:r>
            <a:endParaRPr lang="es-MX" b="1" dirty="0"/>
          </a:p>
        </p:txBody>
      </p:sp>
      <p:pic>
        <p:nvPicPr>
          <p:cNvPr id="5" name="4 Imagen" descr="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13690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RETENCIÓN Y DESERCIÓN ESTUDIANTIL</a:t>
            </a:r>
            <a:endParaRPr lang="es-MX" sz="3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96569" y="1754601"/>
          <a:ext cx="7776863" cy="4574476"/>
        </p:xfrm>
        <a:graphic>
          <a:graphicData uri="http://schemas.openxmlformats.org/drawingml/2006/table">
            <a:tbl>
              <a:tblPr/>
              <a:tblGrid>
                <a:gridCol w="990337"/>
                <a:gridCol w="813976"/>
                <a:gridCol w="813976"/>
                <a:gridCol w="813976"/>
                <a:gridCol w="813976"/>
                <a:gridCol w="813976"/>
                <a:gridCol w="813976"/>
                <a:gridCol w="813976"/>
                <a:gridCol w="274718"/>
                <a:gridCol w="813976"/>
              </a:tblGrid>
              <a:tr h="12461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PROGRAMA EDUCATIVO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Total Admitidos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Bajas durante el primer año de estudios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 Índice de deserción  a tasa anual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 Índice de retención  a tasa anual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Bajas a la última fecha de actualización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 Índice de deserción ultima fecha de actualización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 Índice de retención a última fecha de actualización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Estadística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C.E. Deserción  2013A 2014B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LPCE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LHI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MVZ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877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PSC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899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LTDS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LINI  NIN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874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AGN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NUTA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785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11.00%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DER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737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ENFA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793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MCP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594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8.00%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7718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1439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2326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17.79%</a:t>
                      </a:r>
                    </a:p>
                  </a:txBody>
                  <a:tcPr marL="7979" marR="7979" marT="7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900" dirty="0" smtClean="0"/>
              <a:t>RETENCIÓN Y DESERCIÓN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3100" dirty="0" smtClean="0"/>
              <a:t>TASA </a:t>
            </a:r>
            <a:r>
              <a:rPr lang="es-MX" sz="2900" dirty="0" smtClean="0"/>
              <a:t>ANUAL</a:t>
            </a:r>
            <a:endParaRPr lang="es-MX" sz="29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82249" y="160764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REPROBACIÓN</a:t>
            </a:r>
            <a:endParaRPr lang="es-MX" dirty="0"/>
          </a:p>
        </p:txBody>
      </p:sp>
      <p:pic>
        <p:nvPicPr>
          <p:cNvPr id="4" name="3 Imagen" descr="APR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51190"/>
            <a:ext cx="4392487" cy="4557386"/>
          </a:xfrm>
          <a:prstGeom prst="rect">
            <a:avLst/>
          </a:prstGeom>
        </p:spPr>
      </p:pic>
      <p:pic>
        <p:nvPicPr>
          <p:cNvPr id="5" name="4 Imagen" descr="TA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65325"/>
            <a:ext cx="2088232" cy="204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Calificación promedio por P.E.  Reprobación y Aprobación.</a:t>
            </a:r>
            <a:r>
              <a:rPr lang="es-MX" sz="2800" dirty="0" smtClean="0"/>
              <a:t> </a:t>
            </a:r>
            <a:endParaRPr lang="es-MX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59" y="1772816"/>
          <a:ext cx="7920882" cy="4740634"/>
        </p:xfrm>
        <a:graphic>
          <a:graphicData uri="http://schemas.openxmlformats.org/drawingml/2006/table">
            <a:tbl>
              <a:tblPr/>
              <a:tblGrid>
                <a:gridCol w="976882"/>
                <a:gridCol w="976882"/>
                <a:gridCol w="976882"/>
                <a:gridCol w="976882"/>
                <a:gridCol w="1257734"/>
                <a:gridCol w="1253664"/>
                <a:gridCol w="378543"/>
                <a:gridCol w="1123413"/>
              </a:tblGrid>
              <a:tr h="12991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PROGRAMA EDUCATIVO </a:t>
                      </a: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Número de registros en asignaturas</a:t>
                      </a: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Calificación promedio del PE</a:t>
                      </a: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Número de reprobados</a:t>
                      </a: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Índice de reprobación (Extraordinario). </a:t>
                      </a: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Índice de aprobación (Extraordinario)</a:t>
                      </a: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Estadísticas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C.E. Reprobación 2012A 2014B</a:t>
                      </a: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9543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82.57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1566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16.50%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9489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84.06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926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12.88%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MVZ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27538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78.56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2424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8.20%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LDTS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2778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87.52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6.56%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34169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86.21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2851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3.68%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LPCE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3506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82.4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7.71%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LHI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10315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88.29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638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7.13%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LINI NIN 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30386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88.93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1647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5.14%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PSC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37114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87.56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1937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10793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82.69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490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AGN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11429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87.68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4.07%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NUTA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19117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88.14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9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ENFA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23867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88.3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585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2.33%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MCP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18405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86.83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1.65%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248449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85.65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14916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6.38%</a:t>
                      </a:r>
                    </a:p>
                  </a:txBody>
                  <a:tcPr marL="9321" marR="9321" marT="93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1652</Words>
  <Application>Microsoft Macintosh PowerPoint</Application>
  <PresentationFormat>Presentación en pantalla (4:3)</PresentationFormat>
  <Paragraphs>777</Paragraphs>
  <Slides>34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Tema de Office</vt:lpstr>
      <vt:lpstr>Document</vt:lpstr>
      <vt:lpstr>Documento</vt:lpstr>
      <vt:lpstr>Acrobat Document</vt:lpstr>
      <vt:lpstr> </vt:lpstr>
      <vt:lpstr>Presentación de PowerPoint</vt:lpstr>
      <vt:lpstr>INGRESO</vt:lpstr>
      <vt:lpstr>PORCENTAJE DE INGRESO POR P.E.</vt:lpstr>
      <vt:lpstr>DESERCIÓN</vt:lpstr>
      <vt:lpstr>RETENCIÓN Y DESERCIÓN ESTUDIANTIL</vt:lpstr>
      <vt:lpstr>RETENCIÓN Y DESERCIÓN  TASA ANUAL</vt:lpstr>
      <vt:lpstr>REPROBACIÓN</vt:lpstr>
      <vt:lpstr>Calificación promedio por P.E.  Reprobación y Aprobación. </vt:lpstr>
      <vt:lpstr>EFICIENCIA TERMINAL Y TITULACIÓN  </vt:lpstr>
      <vt:lpstr>DATOS DE INGRESO, EGRESO Y TITULACIÓN POR P.E. </vt:lpstr>
      <vt:lpstr>EFICIENCIA TERMINAL  POR COHORTE GENERACIONAL </vt:lpstr>
      <vt:lpstr>EFICIENCIA DE TITULACIÓN POR COHORTE GENERACIONAL  TASA ANUAL </vt:lpstr>
      <vt:lpstr>MODALIDAD DE TITULACIÓN </vt:lpstr>
      <vt:lpstr>Titulación por PE por Modalidad de Titulación </vt:lpstr>
      <vt:lpstr>Resultados de EGEL </vt:lpstr>
      <vt:lpstr>Resultados del EGEL mayo 2015 CUSUR</vt:lpstr>
      <vt:lpstr>Resultados EGEL mayo 2015</vt:lpstr>
      <vt:lpstr>Presentación de PowerPoint</vt:lpstr>
      <vt:lpstr>Perfil de Ingreso</vt:lpstr>
      <vt:lpstr>Perfil de Egreso</vt:lpstr>
      <vt:lpstr>Trayectoria curricular</vt:lpstr>
      <vt:lpstr>Presentación de PowerPoint</vt:lpstr>
      <vt:lpstr>Presentación de PowerPoint</vt:lpstr>
      <vt:lpstr>CREDITOS POR ÁREA</vt:lpstr>
      <vt:lpstr>Observaciones de CONCAPREN</vt:lpstr>
      <vt:lpstr>Personal Académico</vt:lpstr>
      <vt:lpstr>Estudiantes</vt:lpstr>
      <vt:lpstr>Plan de estudios</vt:lpstr>
      <vt:lpstr>Evaluación del aprendizaje</vt:lpstr>
      <vt:lpstr>Presentación de PowerPoint</vt:lpstr>
      <vt:lpstr>Formación integral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vmm</dc:creator>
  <cp:lastModifiedBy>Centro Universitario del Sur</cp:lastModifiedBy>
  <cp:revision>97</cp:revision>
  <dcterms:created xsi:type="dcterms:W3CDTF">2013-10-23T18:56:35Z</dcterms:created>
  <dcterms:modified xsi:type="dcterms:W3CDTF">2015-07-16T18:25:45Z</dcterms:modified>
</cp:coreProperties>
</file>